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2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C95DC-F1E1-44AF-A7CC-0E17FD8BC978}" type="doc">
      <dgm:prSet loTypeId="urn:microsoft.com/office/officeart/2005/8/layout/cycle6" loCatId="cycle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0F9F32B-A99D-47E2-8812-9FF8007B4D59}">
      <dgm:prSet/>
      <dgm:spPr/>
      <dgm:t>
        <a:bodyPr/>
        <a:lstStyle/>
        <a:p>
          <a:r>
            <a:rPr lang="nl-NL"/>
            <a:t>De dikke darm? </a:t>
          </a:r>
          <a:endParaRPr lang="en-US"/>
        </a:p>
      </dgm:t>
    </dgm:pt>
    <dgm:pt modelId="{02D44384-8FA9-48A0-9B5A-4391AC87CC56}" type="parTrans" cxnId="{EE500E87-5AA1-4777-86BC-DDC2D3AD0648}">
      <dgm:prSet/>
      <dgm:spPr/>
      <dgm:t>
        <a:bodyPr/>
        <a:lstStyle/>
        <a:p>
          <a:endParaRPr lang="en-US"/>
        </a:p>
      </dgm:t>
    </dgm:pt>
    <dgm:pt modelId="{13954D21-F5A5-4F02-804F-6696582E05E6}" type="sibTrans" cxnId="{EE500E87-5AA1-4777-86BC-DDC2D3AD0648}">
      <dgm:prSet/>
      <dgm:spPr/>
      <dgm:t>
        <a:bodyPr/>
        <a:lstStyle/>
        <a:p>
          <a:endParaRPr lang="en-US"/>
        </a:p>
      </dgm:t>
    </dgm:pt>
    <dgm:pt modelId="{07F277D2-E7CB-4356-A602-CC0ADDABA7D1}">
      <dgm:prSet/>
      <dgm:spPr/>
      <dgm:t>
        <a:bodyPr/>
        <a:lstStyle/>
        <a:p>
          <a:r>
            <a:rPr lang="nl-NL"/>
            <a:t>De maag?</a:t>
          </a:r>
          <a:endParaRPr lang="en-US"/>
        </a:p>
      </dgm:t>
    </dgm:pt>
    <dgm:pt modelId="{D42700C0-7CBF-4F48-B500-386DE1F989AE}" type="parTrans" cxnId="{80FA8692-BCDB-48DD-805D-4E9FF3E9C3AA}">
      <dgm:prSet/>
      <dgm:spPr/>
      <dgm:t>
        <a:bodyPr/>
        <a:lstStyle/>
        <a:p>
          <a:endParaRPr lang="en-US"/>
        </a:p>
      </dgm:t>
    </dgm:pt>
    <dgm:pt modelId="{0B8F4C29-E94E-4ECE-87E4-632DF7C19E5A}" type="sibTrans" cxnId="{80FA8692-BCDB-48DD-805D-4E9FF3E9C3AA}">
      <dgm:prSet/>
      <dgm:spPr/>
      <dgm:t>
        <a:bodyPr/>
        <a:lstStyle/>
        <a:p>
          <a:endParaRPr lang="en-US"/>
        </a:p>
      </dgm:t>
    </dgm:pt>
    <dgm:pt modelId="{B875627C-EBA1-45FE-9607-C280BC6C68BB}" type="pres">
      <dgm:prSet presAssocID="{F28C95DC-F1E1-44AF-A7CC-0E17FD8BC978}" presName="cycle" presStyleCnt="0">
        <dgm:presLayoutVars>
          <dgm:dir/>
          <dgm:resizeHandles val="exact"/>
        </dgm:presLayoutVars>
      </dgm:prSet>
      <dgm:spPr/>
    </dgm:pt>
    <dgm:pt modelId="{0948CBC4-0B23-4F6E-AA3B-4B0428C9BB64}" type="pres">
      <dgm:prSet presAssocID="{10F9F32B-A99D-47E2-8812-9FF8007B4D59}" presName="node" presStyleLbl="node1" presStyleIdx="0" presStyleCnt="2">
        <dgm:presLayoutVars>
          <dgm:bulletEnabled val="1"/>
        </dgm:presLayoutVars>
      </dgm:prSet>
      <dgm:spPr/>
    </dgm:pt>
    <dgm:pt modelId="{0274B96A-A819-4F7D-9B36-382AAA580BAB}" type="pres">
      <dgm:prSet presAssocID="{10F9F32B-A99D-47E2-8812-9FF8007B4D59}" presName="spNode" presStyleCnt="0"/>
      <dgm:spPr/>
    </dgm:pt>
    <dgm:pt modelId="{61AB3561-8C8C-48EB-A053-28C29FE2567B}" type="pres">
      <dgm:prSet presAssocID="{13954D21-F5A5-4F02-804F-6696582E05E6}" presName="sibTrans" presStyleLbl="sibTrans1D1" presStyleIdx="0" presStyleCnt="2"/>
      <dgm:spPr/>
    </dgm:pt>
    <dgm:pt modelId="{EF452120-FAF2-40C2-9012-DF5DE5502FFD}" type="pres">
      <dgm:prSet presAssocID="{07F277D2-E7CB-4356-A602-CC0ADDABA7D1}" presName="node" presStyleLbl="node1" presStyleIdx="1" presStyleCnt="2">
        <dgm:presLayoutVars>
          <dgm:bulletEnabled val="1"/>
        </dgm:presLayoutVars>
      </dgm:prSet>
      <dgm:spPr/>
    </dgm:pt>
    <dgm:pt modelId="{0399CB99-C960-4605-AD44-138C59FA4874}" type="pres">
      <dgm:prSet presAssocID="{07F277D2-E7CB-4356-A602-CC0ADDABA7D1}" presName="spNode" presStyleCnt="0"/>
      <dgm:spPr/>
    </dgm:pt>
    <dgm:pt modelId="{D403CDF3-BAC1-459F-9619-4B8FA7B0C3DA}" type="pres">
      <dgm:prSet presAssocID="{0B8F4C29-E94E-4ECE-87E4-632DF7C19E5A}" presName="sibTrans" presStyleLbl="sibTrans1D1" presStyleIdx="1" presStyleCnt="2"/>
      <dgm:spPr/>
    </dgm:pt>
  </dgm:ptLst>
  <dgm:cxnLst>
    <dgm:cxn modelId="{57CE6109-126D-42D8-8185-63CB3309DEE6}" type="presOf" srcId="{10F9F32B-A99D-47E2-8812-9FF8007B4D59}" destId="{0948CBC4-0B23-4F6E-AA3B-4B0428C9BB64}" srcOrd="0" destOrd="0" presId="urn:microsoft.com/office/officeart/2005/8/layout/cycle6"/>
    <dgm:cxn modelId="{15058E7C-100F-4EF9-8A7B-6A87363A3DB2}" type="presOf" srcId="{07F277D2-E7CB-4356-A602-CC0ADDABA7D1}" destId="{EF452120-FAF2-40C2-9012-DF5DE5502FFD}" srcOrd="0" destOrd="0" presId="urn:microsoft.com/office/officeart/2005/8/layout/cycle6"/>
    <dgm:cxn modelId="{EE500E87-5AA1-4777-86BC-DDC2D3AD0648}" srcId="{F28C95DC-F1E1-44AF-A7CC-0E17FD8BC978}" destId="{10F9F32B-A99D-47E2-8812-9FF8007B4D59}" srcOrd="0" destOrd="0" parTransId="{02D44384-8FA9-48A0-9B5A-4391AC87CC56}" sibTransId="{13954D21-F5A5-4F02-804F-6696582E05E6}"/>
    <dgm:cxn modelId="{80FA8692-BCDB-48DD-805D-4E9FF3E9C3AA}" srcId="{F28C95DC-F1E1-44AF-A7CC-0E17FD8BC978}" destId="{07F277D2-E7CB-4356-A602-CC0ADDABA7D1}" srcOrd="1" destOrd="0" parTransId="{D42700C0-7CBF-4F48-B500-386DE1F989AE}" sibTransId="{0B8F4C29-E94E-4ECE-87E4-632DF7C19E5A}"/>
    <dgm:cxn modelId="{4E835298-C093-4794-917A-EB3B49F47D2C}" type="presOf" srcId="{0B8F4C29-E94E-4ECE-87E4-632DF7C19E5A}" destId="{D403CDF3-BAC1-459F-9619-4B8FA7B0C3DA}" srcOrd="0" destOrd="0" presId="urn:microsoft.com/office/officeart/2005/8/layout/cycle6"/>
    <dgm:cxn modelId="{A89E1FD7-B275-4703-B6E1-06C2DF4220AC}" type="presOf" srcId="{F28C95DC-F1E1-44AF-A7CC-0E17FD8BC978}" destId="{B875627C-EBA1-45FE-9607-C280BC6C68BB}" srcOrd="0" destOrd="0" presId="urn:microsoft.com/office/officeart/2005/8/layout/cycle6"/>
    <dgm:cxn modelId="{881371E9-D341-4ABB-A660-2EFAF7938846}" type="presOf" srcId="{13954D21-F5A5-4F02-804F-6696582E05E6}" destId="{61AB3561-8C8C-48EB-A053-28C29FE2567B}" srcOrd="0" destOrd="0" presId="urn:microsoft.com/office/officeart/2005/8/layout/cycle6"/>
    <dgm:cxn modelId="{D82FFD8B-43D8-4B40-9853-8A80BE764C0E}" type="presParOf" srcId="{B875627C-EBA1-45FE-9607-C280BC6C68BB}" destId="{0948CBC4-0B23-4F6E-AA3B-4B0428C9BB64}" srcOrd="0" destOrd="0" presId="urn:microsoft.com/office/officeart/2005/8/layout/cycle6"/>
    <dgm:cxn modelId="{ADA4D4D9-11D7-4B39-86DD-E974006B7E47}" type="presParOf" srcId="{B875627C-EBA1-45FE-9607-C280BC6C68BB}" destId="{0274B96A-A819-4F7D-9B36-382AAA580BAB}" srcOrd="1" destOrd="0" presId="urn:microsoft.com/office/officeart/2005/8/layout/cycle6"/>
    <dgm:cxn modelId="{4B0EF494-1665-40F7-8711-C4A5F2995D0E}" type="presParOf" srcId="{B875627C-EBA1-45FE-9607-C280BC6C68BB}" destId="{61AB3561-8C8C-48EB-A053-28C29FE2567B}" srcOrd="2" destOrd="0" presId="urn:microsoft.com/office/officeart/2005/8/layout/cycle6"/>
    <dgm:cxn modelId="{22ECE031-C871-4385-9B8B-435ED918218F}" type="presParOf" srcId="{B875627C-EBA1-45FE-9607-C280BC6C68BB}" destId="{EF452120-FAF2-40C2-9012-DF5DE5502FFD}" srcOrd="3" destOrd="0" presId="urn:microsoft.com/office/officeart/2005/8/layout/cycle6"/>
    <dgm:cxn modelId="{E15F5DDC-1CE8-44F1-9501-5403289ACA3C}" type="presParOf" srcId="{B875627C-EBA1-45FE-9607-C280BC6C68BB}" destId="{0399CB99-C960-4605-AD44-138C59FA4874}" srcOrd="4" destOrd="0" presId="urn:microsoft.com/office/officeart/2005/8/layout/cycle6"/>
    <dgm:cxn modelId="{386F656B-4580-4A35-88A3-5F498DBC44CD}" type="presParOf" srcId="{B875627C-EBA1-45FE-9607-C280BC6C68BB}" destId="{D403CDF3-BAC1-459F-9619-4B8FA7B0C3DA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0DB91C-B756-4187-8EC0-5A5DAA2CCA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185D69B-FCCD-4390-BD6C-B6B9BCC5D681}">
      <dgm:prSet/>
      <dgm:spPr/>
      <dgm:t>
        <a:bodyPr/>
        <a:lstStyle/>
        <a:p>
          <a:r>
            <a:rPr lang="nl-NL"/>
            <a:t>Aminozuren worden opgenomen door de darmen</a:t>
          </a:r>
          <a:endParaRPr lang="en-US"/>
        </a:p>
      </dgm:t>
    </dgm:pt>
    <dgm:pt modelId="{E2541F1D-3756-4B05-A420-EB699DF2B351}" type="parTrans" cxnId="{5B782201-18DB-4398-B389-D65665B3123F}">
      <dgm:prSet/>
      <dgm:spPr/>
      <dgm:t>
        <a:bodyPr/>
        <a:lstStyle/>
        <a:p>
          <a:endParaRPr lang="en-US"/>
        </a:p>
      </dgm:t>
    </dgm:pt>
    <dgm:pt modelId="{2A35AB6A-67D6-43B8-B287-875132531C68}" type="sibTrans" cxnId="{5B782201-18DB-4398-B389-D65665B3123F}">
      <dgm:prSet/>
      <dgm:spPr/>
      <dgm:t>
        <a:bodyPr/>
        <a:lstStyle/>
        <a:p>
          <a:endParaRPr lang="en-US"/>
        </a:p>
      </dgm:t>
    </dgm:pt>
    <dgm:pt modelId="{91A2535B-CAFB-4B91-AFD6-E3F437C1688B}">
      <dgm:prSet/>
      <dgm:spPr/>
      <dgm:t>
        <a:bodyPr/>
        <a:lstStyle/>
        <a:p>
          <a:r>
            <a:rPr lang="nl-NL"/>
            <a:t>Bloedvaten geven de aminozuren aan lichaamscellen</a:t>
          </a:r>
          <a:endParaRPr lang="en-US"/>
        </a:p>
      </dgm:t>
    </dgm:pt>
    <dgm:pt modelId="{0EC584CA-596F-4625-9E4C-44FDF2016337}" type="parTrans" cxnId="{EEDC76FD-9AE5-4604-98C8-DBB8D8D4E3AD}">
      <dgm:prSet/>
      <dgm:spPr/>
      <dgm:t>
        <a:bodyPr/>
        <a:lstStyle/>
        <a:p>
          <a:endParaRPr lang="en-US"/>
        </a:p>
      </dgm:t>
    </dgm:pt>
    <dgm:pt modelId="{1F03B2F6-2988-465F-87C1-0A18A78D2FFC}" type="sibTrans" cxnId="{EEDC76FD-9AE5-4604-98C8-DBB8D8D4E3AD}">
      <dgm:prSet/>
      <dgm:spPr/>
      <dgm:t>
        <a:bodyPr/>
        <a:lstStyle/>
        <a:p>
          <a:endParaRPr lang="en-US"/>
        </a:p>
      </dgm:t>
    </dgm:pt>
    <dgm:pt modelId="{73F600A0-F0B7-4055-AA2A-CA53A33A5217}">
      <dgm:prSet/>
      <dgm:spPr/>
      <dgm:t>
        <a:bodyPr/>
        <a:lstStyle/>
        <a:p>
          <a:r>
            <a:rPr lang="nl-NL" dirty="0"/>
            <a:t>Aminozuren dienen als bouwmateriaal voor eiwitten die nodig zijn in het lichaam. </a:t>
          </a:r>
          <a:endParaRPr lang="en-US" dirty="0"/>
        </a:p>
      </dgm:t>
    </dgm:pt>
    <dgm:pt modelId="{97DB5E35-82F0-4F70-86B0-7D5077D2293F}" type="parTrans" cxnId="{D7A284AF-3595-4658-8317-9556EC4E83FA}">
      <dgm:prSet/>
      <dgm:spPr/>
      <dgm:t>
        <a:bodyPr/>
        <a:lstStyle/>
        <a:p>
          <a:endParaRPr lang="en-US"/>
        </a:p>
      </dgm:t>
    </dgm:pt>
    <dgm:pt modelId="{F71DEB37-160D-4CA9-AEF5-97EBD082EA03}" type="sibTrans" cxnId="{D7A284AF-3595-4658-8317-9556EC4E83FA}">
      <dgm:prSet/>
      <dgm:spPr/>
      <dgm:t>
        <a:bodyPr/>
        <a:lstStyle/>
        <a:p>
          <a:endParaRPr lang="en-US"/>
        </a:p>
      </dgm:t>
    </dgm:pt>
    <dgm:pt modelId="{CE24AAB1-62B4-4335-8029-75F5206196C6}" type="pres">
      <dgm:prSet presAssocID="{F40DB91C-B756-4187-8EC0-5A5DAA2CCACC}" presName="linear" presStyleCnt="0">
        <dgm:presLayoutVars>
          <dgm:animLvl val="lvl"/>
          <dgm:resizeHandles val="exact"/>
        </dgm:presLayoutVars>
      </dgm:prSet>
      <dgm:spPr/>
    </dgm:pt>
    <dgm:pt modelId="{9FB268E5-D971-4205-BF78-00E5842183DE}" type="pres">
      <dgm:prSet presAssocID="{F185D69B-FCCD-4390-BD6C-B6B9BCC5D68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F39A4AD-1262-40C4-A0EC-7876DD4A696A}" type="pres">
      <dgm:prSet presAssocID="{2A35AB6A-67D6-43B8-B287-875132531C68}" presName="spacer" presStyleCnt="0"/>
      <dgm:spPr/>
    </dgm:pt>
    <dgm:pt modelId="{9FBA5192-AFD8-4303-9731-EBB2003D3ED6}" type="pres">
      <dgm:prSet presAssocID="{91A2535B-CAFB-4B91-AFD6-E3F437C168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CFFC4E8-1F3B-4A83-9DB4-C9562E203EC7}" type="pres">
      <dgm:prSet presAssocID="{1F03B2F6-2988-465F-87C1-0A18A78D2FFC}" presName="spacer" presStyleCnt="0"/>
      <dgm:spPr/>
    </dgm:pt>
    <dgm:pt modelId="{8F36F775-7629-41FF-A6E7-383E3D689742}" type="pres">
      <dgm:prSet presAssocID="{73F600A0-F0B7-4055-AA2A-CA53A33A52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B782201-18DB-4398-B389-D65665B3123F}" srcId="{F40DB91C-B756-4187-8EC0-5A5DAA2CCACC}" destId="{F185D69B-FCCD-4390-BD6C-B6B9BCC5D681}" srcOrd="0" destOrd="0" parTransId="{E2541F1D-3756-4B05-A420-EB699DF2B351}" sibTransId="{2A35AB6A-67D6-43B8-B287-875132531C68}"/>
    <dgm:cxn modelId="{CEEFA9AA-0D9F-40F7-ADBE-3568BFA76C72}" type="presOf" srcId="{73F600A0-F0B7-4055-AA2A-CA53A33A5217}" destId="{8F36F775-7629-41FF-A6E7-383E3D689742}" srcOrd="0" destOrd="0" presId="urn:microsoft.com/office/officeart/2005/8/layout/vList2"/>
    <dgm:cxn modelId="{D7A284AF-3595-4658-8317-9556EC4E83FA}" srcId="{F40DB91C-B756-4187-8EC0-5A5DAA2CCACC}" destId="{73F600A0-F0B7-4055-AA2A-CA53A33A5217}" srcOrd="2" destOrd="0" parTransId="{97DB5E35-82F0-4F70-86B0-7D5077D2293F}" sibTransId="{F71DEB37-160D-4CA9-AEF5-97EBD082EA03}"/>
    <dgm:cxn modelId="{1C6C01CA-1795-4DE3-B0FE-5B4A3070F08A}" type="presOf" srcId="{91A2535B-CAFB-4B91-AFD6-E3F437C1688B}" destId="{9FBA5192-AFD8-4303-9731-EBB2003D3ED6}" srcOrd="0" destOrd="0" presId="urn:microsoft.com/office/officeart/2005/8/layout/vList2"/>
    <dgm:cxn modelId="{143BAAF6-B146-46AF-92E0-14C0768FF7A6}" type="presOf" srcId="{F40DB91C-B756-4187-8EC0-5A5DAA2CCACC}" destId="{CE24AAB1-62B4-4335-8029-75F5206196C6}" srcOrd="0" destOrd="0" presId="urn:microsoft.com/office/officeart/2005/8/layout/vList2"/>
    <dgm:cxn modelId="{D4487CF8-1AB4-4585-B03D-A548993E78B6}" type="presOf" srcId="{F185D69B-FCCD-4390-BD6C-B6B9BCC5D681}" destId="{9FB268E5-D971-4205-BF78-00E5842183DE}" srcOrd="0" destOrd="0" presId="urn:microsoft.com/office/officeart/2005/8/layout/vList2"/>
    <dgm:cxn modelId="{EEDC76FD-9AE5-4604-98C8-DBB8D8D4E3AD}" srcId="{F40DB91C-B756-4187-8EC0-5A5DAA2CCACC}" destId="{91A2535B-CAFB-4B91-AFD6-E3F437C1688B}" srcOrd="1" destOrd="0" parTransId="{0EC584CA-596F-4625-9E4C-44FDF2016337}" sibTransId="{1F03B2F6-2988-465F-87C1-0A18A78D2FFC}"/>
    <dgm:cxn modelId="{E60E893E-DFB9-4251-8603-01CB4AC9B3AA}" type="presParOf" srcId="{CE24AAB1-62B4-4335-8029-75F5206196C6}" destId="{9FB268E5-D971-4205-BF78-00E5842183DE}" srcOrd="0" destOrd="0" presId="urn:microsoft.com/office/officeart/2005/8/layout/vList2"/>
    <dgm:cxn modelId="{904427FD-01C0-4AE5-A894-EC42550C853C}" type="presParOf" srcId="{CE24AAB1-62B4-4335-8029-75F5206196C6}" destId="{0F39A4AD-1262-40C4-A0EC-7876DD4A696A}" srcOrd="1" destOrd="0" presId="urn:microsoft.com/office/officeart/2005/8/layout/vList2"/>
    <dgm:cxn modelId="{7FE9B113-FA31-45D9-A0BA-8935A75C4094}" type="presParOf" srcId="{CE24AAB1-62B4-4335-8029-75F5206196C6}" destId="{9FBA5192-AFD8-4303-9731-EBB2003D3ED6}" srcOrd="2" destOrd="0" presId="urn:microsoft.com/office/officeart/2005/8/layout/vList2"/>
    <dgm:cxn modelId="{75C8E11A-D3E6-44D4-9AFC-FC5B9B50EBD4}" type="presParOf" srcId="{CE24AAB1-62B4-4335-8029-75F5206196C6}" destId="{3CFFC4E8-1F3B-4A83-9DB4-C9562E203EC7}" srcOrd="3" destOrd="0" presId="urn:microsoft.com/office/officeart/2005/8/layout/vList2"/>
    <dgm:cxn modelId="{41A26623-9C05-4C68-8FB5-A91BE985BF1B}" type="presParOf" srcId="{CE24AAB1-62B4-4335-8029-75F5206196C6}" destId="{8F36F775-7629-41FF-A6E7-383E3D6897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8CBC4-0B23-4F6E-AA3B-4B0428C9BB64}">
      <dsp:nvSpPr>
        <dsp:cNvPr id="0" name=""/>
        <dsp:cNvSpPr/>
      </dsp:nvSpPr>
      <dsp:spPr>
        <a:xfrm>
          <a:off x="877" y="1550156"/>
          <a:ext cx="3084749" cy="20050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000" kern="1200"/>
            <a:t>De dikke darm? </a:t>
          </a:r>
          <a:endParaRPr lang="en-US" sz="5000" kern="1200"/>
        </a:p>
      </dsp:txBody>
      <dsp:txXfrm>
        <a:off x="98757" y="1648036"/>
        <a:ext cx="2888989" cy="1809327"/>
      </dsp:txXfrm>
    </dsp:sp>
    <dsp:sp modelId="{61AB3561-8C8C-48EB-A053-28C29FE2567B}">
      <dsp:nvSpPr>
        <dsp:cNvPr id="0" name=""/>
        <dsp:cNvSpPr/>
      </dsp:nvSpPr>
      <dsp:spPr>
        <a:xfrm>
          <a:off x="1543251" y="849514"/>
          <a:ext cx="3406371" cy="3406371"/>
        </a:xfrm>
        <a:custGeom>
          <a:avLst/>
          <a:gdLst/>
          <a:ahLst/>
          <a:cxnLst/>
          <a:rect l="0" t="0" r="0" b="0"/>
          <a:pathLst>
            <a:path>
              <a:moveTo>
                <a:pt x="342712" y="678512"/>
              </a:moveTo>
              <a:arcTo wR="1703185" hR="1703185" stAng="13019167" swAng="636166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52120-FAF2-40C2-9012-DF5DE5502FFD}">
      <dsp:nvSpPr>
        <dsp:cNvPr id="0" name=""/>
        <dsp:cNvSpPr/>
      </dsp:nvSpPr>
      <dsp:spPr>
        <a:xfrm>
          <a:off x="3407248" y="1550156"/>
          <a:ext cx="3084749" cy="200508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000" kern="1200"/>
            <a:t>De maag?</a:t>
          </a:r>
          <a:endParaRPr lang="en-US" sz="5000" kern="1200"/>
        </a:p>
      </dsp:txBody>
      <dsp:txXfrm>
        <a:off x="3505128" y="1648036"/>
        <a:ext cx="2888989" cy="1809327"/>
      </dsp:txXfrm>
    </dsp:sp>
    <dsp:sp modelId="{D403CDF3-BAC1-459F-9619-4B8FA7B0C3DA}">
      <dsp:nvSpPr>
        <dsp:cNvPr id="0" name=""/>
        <dsp:cNvSpPr/>
      </dsp:nvSpPr>
      <dsp:spPr>
        <a:xfrm>
          <a:off x="1543251" y="849514"/>
          <a:ext cx="3406371" cy="3406371"/>
        </a:xfrm>
        <a:custGeom>
          <a:avLst/>
          <a:gdLst/>
          <a:ahLst/>
          <a:cxnLst/>
          <a:rect l="0" t="0" r="0" b="0"/>
          <a:pathLst>
            <a:path>
              <a:moveTo>
                <a:pt x="3063658" y="2727858"/>
              </a:moveTo>
              <a:arcTo wR="1703185" hR="1703185" stAng="2219167" swAng="6361667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268E5-D971-4205-BF78-00E5842183DE}">
      <dsp:nvSpPr>
        <dsp:cNvPr id="0" name=""/>
        <dsp:cNvSpPr/>
      </dsp:nvSpPr>
      <dsp:spPr>
        <a:xfrm>
          <a:off x="0" y="78612"/>
          <a:ext cx="6513603" cy="18460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Aminozuren worden opgenomen door de darmen</a:t>
          </a:r>
          <a:endParaRPr lang="en-US" sz="3300" kern="1200"/>
        </a:p>
      </dsp:txBody>
      <dsp:txXfrm>
        <a:off x="90116" y="168728"/>
        <a:ext cx="6333371" cy="1665808"/>
      </dsp:txXfrm>
    </dsp:sp>
    <dsp:sp modelId="{9FBA5192-AFD8-4303-9731-EBB2003D3ED6}">
      <dsp:nvSpPr>
        <dsp:cNvPr id="0" name=""/>
        <dsp:cNvSpPr/>
      </dsp:nvSpPr>
      <dsp:spPr>
        <a:xfrm>
          <a:off x="0" y="2019692"/>
          <a:ext cx="6513603" cy="184604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Bloedvaten geven de aminozuren aan lichaamscellen</a:t>
          </a:r>
          <a:endParaRPr lang="en-US" sz="3300" kern="1200"/>
        </a:p>
      </dsp:txBody>
      <dsp:txXfrm>
        <a:off x="90116" y="2109808"/>
        <a:ext cx="6333371" cy="1665808"/>
      </dsp:txXfrm>
    </dsp:sp>
    <dsp:sp modelId="{8F36F775-7629-41FF-A6E7-383E3D689742}">
      <dsp:nvSpPr>
        <dsp:cNvPr id="0" name=""/>
        <dsp:cNvSpPr/>
      </dsp:nvSpPr>
      <dsp:spPr>
        <a:xfrm>
          <a:off x="0" y="3960773"/>
          <a:ext cx="6513603" cy="18460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Aminozuren dienen als bouwmateriaal voor eiwitten die nodig zijn in het lichaam. </a:t>
          </a:r>
          <a:endParaRPr lang="en-US" sz="3300" kern="1200" dirty="0"/>
        </a:p>
      </dsp:txBody>
      <dsp:txXfrm>
        <a:off x="90116" y="4050889"/>
        <a:ext cx="6333371" cy="1665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BB4E4-634C-4B98-90AC-82249B135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75AB9C-8994-4CAC-BC9A-04654EC44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DA3551-7CBF-4985-8210-74B1F1D97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0C7-B6F2-4588-8DDC-A5DF524D9B87}" type="datetimeFigureOut">
              <a:rPr lang="nl-NL" smtClean="0"/>
              <a:t>17-2-2019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334EC7-752D-4DF9-A973-19BD213BD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28E443-42C5-400E-B48A-BA1E3C916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244A-1F47-47CF-973B-25EDE256A6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05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99D74-67FB-4135-9419-506D6CE2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080B20F-BE20-4070-86CA-1DCED42C8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0849CB-5E04-48A7-8F80-F3A52E56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0C7-B6F2-4588-8DDC-A5DF524D9B87}" type="datetimeFigureOut">
              <a:rPr lang="nl-NL" smtClean="0"/>
              <a:t>17-2-2019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33F2CA-6552-4719-BD29-C3A69C92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49F7F0-B9BE-4833-BA5B-E2D36733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244A-1F47-47CF-973B-25EDE256A6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28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4C19380-60EC-4617-B995-F5A3E697A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E9C555B-4D82-457A-B878-B5F27E138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B969AA-1694-4133-B8F5-55E016B8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0C7-B6F2-4588-8DDC-A5DF524D9B87}" type="datetimeFigureOut">
              <a:rPr lang="nl-NL" smtClean="0"/>
              <a:t>17-2-2019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2CD678-A764-4670-8026-FF3B21E8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B879BC-AF63-4E5D-B002-8603395E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244A-1F47-47CF-973B-25EDE256A6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77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1002B-D2FF-4E0D-A4D5-A9BEBE0C6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D062ED-5617-4AB2-8E40-15FA6168C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EC3032-D21E-408F-B720-F7C75125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0C7-B6F2-4588-8DDC-A5DF524D9B87}" type="datetimeFigureOut">
              <a:rPr lang="nl-NL" smtClean="0"/>
              <a:t>17-2-2019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918567-9A81-480F-BE51-FC735A8F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270665-BFB0-49F5-92E6-016596EF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244A-1F47-47CF-973B-25EDE256A6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30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15BEF-7B96-46AB-9A7C-CE1655E0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87C29B-8771-4B5B-A384-0F1A5DC43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C8B83F-3564-48E4-967B-AAD751A8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0C7-B6F2-4588-8DDC-A5DF524D9B87}" type="datetimeFigureOut">
              <a:rPr lang="nl-NL" smtClean="0"/>
              <a:t>17-2-2019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54939F-58C9-4DEF-9BE6-879EEBD9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4FF2FF-E769-4D7A-B28F-027F9464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244A-1F47-47CF-973B-25EDE256A6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50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336E4-C5F2-445D-902A-06E24985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B5ADA7-DC90-417C-B438-57EAA7E93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D1D2CC-A5A0-49B0-BB47-52DB223B6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6705F0-BBAF-4CE4-B129-094E30142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0C7-B6F2-4588-8DDC-A5DF524D9B87}" type="datetimeFigureOut">
              <a:rPr lang="nl-NL" smtClean="0"/>
              <a:t>17-2-2019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96C3B3-1480-4D59-AB5F-326CE10B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7705BE6-029F-465D-AA06-1D718523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244A-1F47-47CF-973B-25EDE256A6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76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EB3F3-E945-4908-9B1B-2BB04F42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5ECE39-D3D0-4F77-9B2D-0E810354B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B5C607-C408-441E-9072-3605F5782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D22037A-C06E-48FD-837A-CFC04C461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7D7A18C-3A1F-4879-864F-9029C5AA4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DD643E8-F431-4FB7-BA22-A1C52410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0C7-B6F2-4588-8DDC-A5DF524D9B87}" type="datetimeFigureOut">
              <a:rPr lang="nl-NL" smtClean="0"/>
              <a:t>17-2-2019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944FE23-FD08-4364-815B-21664FDE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7C722DA-9996-4E7A-AC73-7A5F8A76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244A-1F47-47CF-973B-25EDE256A6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72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49FB8-BF89-4AAB-A92E-7A8575D7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BA301CC-E0AC-43B6-AEB1-9976490D0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0C7-B6F2-4588-8DDC-A5DF524D9B87}" type="datetimeFigureOut">
              <a:rPr lang="nl-NL" smtClean="0"/>
              <a:t>17-2-2019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B55121-E4B5-43E3-BFFE-D03A48AD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E16CFF-1A27-49EE-B286-EDB9B8E1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244A-1F47-47CF-973B-25EDE256A6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210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27C0AC4-5B65-4CD0-BB50-F47E6C3C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0C7-B6F2-4588-8DDC-A5DF524D9B87}" type="datetimeFigureOut">
              <a:rPr lang="nl-NL" smtClean="0"/>
              <a:t>17-2-2019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5293786-C4E7-48A8-BA08-E1C881F1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15F8D17-984F-4D72-AECF-76D77FA63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244A-1F47-47CF-973B-25EDE256A6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34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92AF9-CD55-403E-9335-1E908CCA6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F58030-C28A-41CB-8D12-AF13C23F8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F0BB08-C543-4656-9A8C-C836BF2BB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A57035E-6993-4A6E-83E9-862C20B8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0C7-B6F2-4588-8DDC-A5DF524D9B87}" type="datetimeFigureOut">
              <a:rPr lang="nl-NL" smtClean="0"/>
              <a:t>17-2-2019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932006-98AB-4B3E-BF19-A456A391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269CF7-F1BB-44E4-89FE-1B4743D8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244A-1F47-47CF-973B-25EDE256A6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27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5F01A-C6FC-4FFF-8CF9-7B9A7629B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A7B80B9-0458-457D-AC17-39F029C98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EA9C77-B6F4-4B36-8861-1B74A0D57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B1AB3E-3F68-4649-B77B-91026BF2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0C7-B6F2-4588-8DDC-A5DF524D9B87}" type="datetimeFigureOut">
              <a:rPr lang="nl-NL" smtClean="0"/>
              <a:t>17-2-2019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C2BB68-1D04-40C7-B110-8778D87B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21FC76-E6F6-421C-B6E2-ACAD7C49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244A-1F47-47CF-973B-25EDE256A6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184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6A3A5F-7EC6-4BC2-AA24-33639F94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F23417-70F4-41C4-8E73-0F3C57AA9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192B5F-98C7-4033-84E8-2B51EDD89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00C7-B6F2-4588-8DDC-A5DF524D9B87}" type="datetimeFigureOut">
              <a:rPr lang="nl-NL" smtClean="0"/>
              <a:t>17-2-2019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908146-D5B3-4F22-AA69-6CD25E463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535402-A15B-45FA-8968-E3F6CEA8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B244A-1F47-47CF-973B-25EDE256A6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13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E72777-DF28-4B20-BEAC-0A4FDE2EE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nl-NL" sz="5800"/>
              <a:t>Spijsvertering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945EF3-8723-4728-978F-726001FBE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accent1"/>
                </a:solidFill>
              </a:rPr>
              <a:t>Fysiologie (De werking van)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079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876316-E8DE-455F-9EBC-3FEA9B80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nl-NL" sz="4000"/>
              <a:t>De maaguitgang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F0EC06-9C1F-4B3B-B116-F5E6143A6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r>
              <a:rPr lang="nl-NL" sz="2000"/>
              <a:t>Opent na vertering</a:t>
            </a:r>
          </a:p>
          <a:p>
            <a:r>
              <a:rPr lang="nl-NL" sz="2000"/>
              <a:t>Maagspieren duwen</a:t>
            </a:r>
          </a:p>
          <a:p>
            <a:endParaRPr lang="nl-NL" sz="2000"/>
          </a:p>
          <a:p>
            <a:r>
              <a:rPr lang="nl-NL" sz="2000"/>
              <a:t>Vraag: Wat wordt sneller verteerd en waarom? </a:t>
            </a:r>
            <a:br>
              <a:rPr lang="nl-NL" sz="2000"/>
            </a:br>
            <a:r>
              <a:rPr lang="nl-NL" sz="2000"/>
              <a:t>A. Fijngemalen voeding</a:t>
            </a:r>
            <a:br>
              <a:rPr lang="nl-NL" sz="2000"/>
            </a:br>
            <a:r>
              <a:rPr lang="nl-NL" sz="2000"/>
              <a:t>B. Grotere brokken</a:t>
            </a:r>
          </a:p>
        </p:txBody>
      </p:sp>
    </p:spTree>
    <p:extLst>
      <p:ext uri="{BB962C8B-B14F-4D97-AF65-F5344CB8AC3E}">
        <p14:creationId xmlns:p14="http://schemas.microsoft.com/office/powerpoint/2010/main" val="1626095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E7DF31-2087-458F-B1F8-C8D04A61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De vier lagen van de darmwand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BC52AB-BE9D-4D6F-8DD6-1399537CC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Slijmvlies aan de binnenkant</a:t>
            </a:r>
          </a:p>
          <a:p>
            <a:r>
              <a:rPr lang="nl-NL" sz="2000" dirty="0">
                <a:solidFill>
                  <a:schemeClr val="bg1"/>
                </a:solidFill>
              </a:rPr>
              <a:t>Spierlaag 1</a:t>
            </a:r>
          </a:p>
          <a:p>
            <a:r>
              <a:rPr lang="nl-NL" sz="2000" dirty="0">
                <a:solidFill>
                  <a:schemeClr val="bg1"/>
                </a:solidFill>
              </a:rPr>
              <a:t>Spierlaag 2</a:t>
            </a:r>
          </a:p>
          <a:p>
            <a:r>
              <a:rPr lang="nl-NL" sz="2000" dirty="0">
                <a:solidFill>
                  <a:schemeClr val="bg1"/>
                </a:solidFill>
              </a:rPr>
              <a:t>Serosa: Membraan waar verteringssappen uitkomen.</a:t>
            </a:r>
            <a:br>
              <a:rPr lang="nl-NL" sz="2000" dirty="0">
                <a:solidFill>
                  <a:schemeClr val="bg1"/>
                </a:solidFill>
              </a:rPr>
            </a:b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De Serosa is onderdeel van het Lamina </a:t>
            </a:r>
            <a:r>
              <a:rPr lang="nl-NL" sz="2000" dirty="0" err="1">
                <a:solidFill>
                  <a:schemeClr val="bg1"/>
                </a:solidFill>
              </a:rPr>
              <a:t>Visceralis</a:t>
            </a:r>
            <a:r>
              <a:rPr lang="nl-NL" sz="2000" dirty="0">
                <a:solidFill>
                  <a:schemeClr val="bg1"/>
                </a:solidFill>
              </a:rPr>
              <a:t> van het Peritoneum.</a:t>
            </a:r>
          </a:p>
        </p:txBody>
      </p:sp>
      <p:pic>
        <p:nvPicPr>
          <p:cNvPr id="2050" name="Picture 2" descr="Afbeeldingsresultaat voor darm anatomie">
            <a:extLst>
              <a:ext uri="{FF2B5EF4-FFF2-40B4-BE49-F238E27FC236}">
                <a16:creationId xmlns:a16="http://schemas.microsoft.com/office/drawing/2014/main" id="{0F53BF5C-0C3A-4969-8E7A-A820085CB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55" y="1432561"/>
            <a:ext cx="7098498" cy="356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32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ECD52F-22ED-4AFC-880E-DD8C09B4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nl-NL"/>
              <a:t>Onder het darmslijmvlies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C3CDFA-C3AA-4E1E-9F98-240F2F739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r>
              <a:rPr lang="nl-NL" sz="2000"/>
              <a:t>Lymfocyten (Witte bloedcellen) </a:t>
            </a:r>
            <a:br>
              <a:rPr lang="nl-NL" sz="2000"/>
            </a:br>
            <a:r>
              <a:rPr lang="nl-NL" sz="2000"/>
              <a:t>- Dienen voor bescherming tegen bacterien.</a:t>
            </a:r>
          </a:p>
          <a:p>
            <a:pPr marL="0" indent="0">
              <a:buNone/>
            </a:pPr>
            <a:endParaRPr lang="nl-NL" sz="2000"/>
          </a:p>
          <a:p>
            <a:r>
              <a:rPr lang="nl-NL" sz="2000"/>
              <a:t>Macrofagen (Vertaling: Veel vraten!)</a:t>
            </a:r>
            <a:br>
              <a:rPr lang="nl-NL" sz="2000"/>
            </a:br>
            <a:r>
              <a:rPr lang="nl-NL" sz="2000"/>
              <a:t>- Eet letterlijk indringers op</a:t>
            </a:r>
            <a:br>
              <a:rPr lang="nl-NL" sz="2000"/>
            </a:br>
            <a:endParaRPr lang="nl-NL" sz="2000"/>
          </a:p>
        </p:txBody>
      </p:sp>
      <p:pic>
        <p:nvPicPr>
          <p:cNvPr id="3074" name="Picture 2" descr="Afbeeldingsresultaat voor macrofaag">
            <a:extLst>
              <a:ext uri="{FF2B5EF4-FFF2-40B4-BE49-F238E27FC236}">
                <a16:creationId xmlns:a16="http://schemas.microsoft.com/office/drawing/2014/main" id="{A2F78D2B-ADE9-4530-B3BB-27A44A299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98575"/>
            <a:ext cx="6477198" cy="187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33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3C5B5-F5A8-4C76-A84E-45BD2FD3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nl-NL" sz="4000"/>
              <a:t>De dunne darm ‘resorbeerd’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F64AF8-8A0C-46F0-A2F3-22F8BF33C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r>
              <a:rPr lang="nl-NL" sz="2000" dirty="0"/>
              <a:t>Kliercellen: produceren verteringsenzymen en basen.</a:t>
            </a:r>
            <a:br>
              <a:rPr lang="nl-NL" sz="2000" dirty="0"/>
            </a:br>
            <a:r>
              <a:rPr lang="nl-NL" sz="2000" dirty="0"/>
              <a:t>Verkleinde voedingsstoffen worden opgenomen en afgegeven.</a:t>
            </a:r>
          </a:p>
        </p:txBody>
      </p:sp>
      <p:pic>
        <p:nvPicPr>
          <p:cNvPr id="6" name="Picture 2" descr="sponge GIF">
            <a:extLst>
              <a:ext uri="{FF2B5EF4-FFF2-40B4-BE49-F238E27FC236}">
                <a16:creationId xmlns:a16="http://schemas.microsoft.com/office/drawing/2014/main" id="{478D631D-3BF3-4875-8246-A20F4A4161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40" y="3369751"/>
            <a:ext cx="4761715" cy="312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905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310DDF-D9B1-40C6-AE75-0F8E81BC1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Niet verkleinde voedingsstoffen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281677-8695-4817-A656-97477DCA1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</a:rPr>
              <a:t>(Moleculen)</a:t>
            </a:r>
            <a:br>
              <a:rPr lang="nl-NL" sz="2000" dirty="0">
                <a:solidFill>
                  <a:schemeClr val="bg1"/>
                </a:solidFill>
              </a:rPr>
            </a:b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- Vitaminen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Mineralen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Sporenelementen 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</a:rPr>
              <a:t>Worden zonder bewerking geresorbeerd.</a:t>
            </a:r>
          </a:p>
        </p:txBody>
      </p:sp>
      <p:pic>
        <p:nvPicPr>
          <p:cNvPr id="5122" name="Picture 2" descr="vitamin c power GIF by Alfa Vitamins Laboratories, Inc.">
            <a:extLst>
              <a:ext uri="{FF2B5EF4-FFF2-40B4-BE49-F238E27FC236}">
                <a16:creationId xmlns:a16="http://schemas.microsoft.com/office/drawing/2014/main" id="{CB34799E-D02C-4A05-9969-473A59F261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23" y="643467"/>
            <a:ext cx="4057649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45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46278B-F99B-4415-A1B8-0EC8DC1A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nl-NL" sz="4000"/>
              <a:t>De volgend keer: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4848D3-84B2-46ED-9052-3DECDD8FC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r>
              <a:rPr lang="nl-NL" sz="2000"/>
              <a:t>Verteringssappen</a:t>
            </a:r>
          </a:p>
          <a:p>
            <a:r>
              <a:rPr lang="nl-NL" sz="2000"/>
              <a:t>Afbraakproducten</a:t>
            </a:r>
          </a:p>
          <a:p>
            <a:r>
              <a:rPr lang="nl-NL" sz="2000"/>
              <a:t>Poep</a:t>
            </a:r>
          </a:p>
        </p:txBody>
      </p:sp>
    </p:spTree>
    <p:extLst>
      <p:ext uri="{BB962C8B-B14F-4D97-AF65-F5344CB8AC3E}">
        <p14:creationId xmlns:p14="http://schemas.microsoft.com/office/powerpoint/2010/main" val="2953520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25E0D5-F3CD-4944-B219-A3DEB4DB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Maagdarm kanaal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FCB327A8-BBC4-41A8-8CE3-D3B9B6315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</a:rPr>
              <a:t>1. Zoek een foto van een maagdarmkanaal van een zelf gekozen (zoog) dier. 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</a:rPr>
              <a:t>2. Teken de foto schematisch na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</a:rPr>
              <a:t>3. Label ALLE onderdelen van het maagdarmkanaal</a:t>
            </a:r>
            <a:br>
              <a:rPr lang="nl-NL" sz="2000" dirty="0">
                <a:solidFill>
                  <a:schemeClr val="bg1"/>
                </a:solidFill>
              </a:rPr>
            </a:b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Deze opdracht voer je alleen en in stilte uit </a:t>
            </a:r>
            <a:r>
              <a:rPr lang="nl-NL" sz="2000" dirty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6146" name="Picture 2" descr="Afbeeldingsresultaat voor digestive anatomy">
            <a:extLst>
              <a:ext uri="{FF2B5EF4-FFF2-40B4-BE49-F238E27FC236}">
                <a16:creationId xmlns:a16="http://schemas.microsoft.com/office/drawing/2014/main" id="{31A3844A-60AB-4B33-8435-F01616A16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8019"/>
            <a:ext cx="4833396" cy="625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653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ADE8C9-A376-4C26-8915-AB99EE3B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Terugblik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2BBD9-09D6-4CB8-98B2-DCC602882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Wat waren de 3 taken van het spijsverteringsstelsel?</a:t>
            </a:r>
            <a:br>
              <a:rPr lang="en-US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br>
              <a:rPr lang="en-US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endParaRPr lang="en-US" sz="2400" kern="120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925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6D859B-F20F-46FD-9036-A754061B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Taken spijsverteringsstelsel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A007C6-C6EA-4081-A09A-EDDD0945B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1. Transport</a:t>
            </a:r>
            <a:br>
              <a:rPr lang="en-US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en-US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2. Toevoer voedingsstoffen naar het bloed</a:t>
            </a:r>
            <a:br>
              <a:rPr lang="en-US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en-US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3. Het verwijderen van reststoffen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883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4F05A22-0F6C-404C-B076-1C2EF2CB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Wat is de functie van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586073E-4DC9-4C0A-827C-7D08FFCA4F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43253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590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333E8A-55D2-4CF0-9175-CF826EA2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nl-NL" sz="3200">
                <a:solidFill>
                  <a:srgbClr val="262626"/>
                </a:solidFill>
              </a:rPr>
              <a:t>Vertering van voedsel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10B16E-D50B-404B-B981-5E5A480CE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nl-NL" sz="2400" b="1"/>
              <a:t>Amylase: </a:t>
            </a:r>
            <a:r>
              <a:rPr lang="nl-NL" sz="2400"/>
              <a:t>Enzym wat zetmeel afbreekt</a:t>
            </a:r>
          </a:p>
          <a:p>
            <a:r>
              <a:rPr lang="nl-NL" sz="2400" b="1"/>
              <a:t>Speeksel: </a:t>
            </a:r>
            <a:r>
              <a:rPr lang="nl-NL" sz="2400"/>
              <a:t>Maakt voedsel half-vloeibaar</a:t>
            </a:r>
          </a:p>
          <a:p>
            <a:endParaRPr lang="nl-NL" sz="2400"/>
          </a:p>
          <a:p>
            <a:r>
              <a:rPr lang="nl-NL" sz="2400" b="1"/>
              <a:t>Slikken: </a:t>
            </a:r>
            <a:r>
              <a:rPr lang="nl-NL" sz="2400"/>
              <a:t>Voedsel verlaat de bek en wordt getransporteerd naar de </a:t>
            </a:r>
            <a:r>
              <a:rPr lang="nl-NL" sz="2400" b="1"/>
              <a:t>maag</a:t>
            </a:r>
            <a:r>
              <a:rPr lang="nl-NL" sz="2400"/>
              <a:t> via de </a:t>
            </a:r>
            <a:r>
              <a:rPr lang="nl-NL" sz="2400" b="1"/>
              <a:t>slokdarm.</a:t>
            </a:r>
            <a:br>
              <a:rPr lang="nl-NL" sz="2400" b="1"/>
            </a:br>
            <a:br>
              <a:rPr lang="nl-NL" sz="2400" b="1"/>
            </a:br>
            <a:r>
              <a:rPr lang="nl-NL" sz="2400" b="1"/>
              <a:t>Hoe heten de bewegingen die de slokdarm maakt?</a:t>
            </a:r>
          </a:p>
        </p:txBody>
      </p:sp>
    </p:spTree>
    <p:extLst>
      <p:ext uri="{BB962C8B-B14F-4D97-AF65-F5344CB8AC3E}">
        <p14:creationId xmlns:p14="http://schemas.microsoft.com/office/powerpoint/2010/main" val="4064410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CAFA13-7913-49BE-A797-D2386AFB3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Slokdarm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3AC441-345B-4A23-9147-28B88DF1D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Peristaltische bewegingen</a:t>
            </a:r>
            <a:b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b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wallow GIF">
            <a:extLst>
              <a:ext uri="{FF2B5EF4-FFF2-40B4-BE49-F238E27FC236}">
                <a16:creationId xmlns:a16="http://schemas.microsoft.com/office/drawing/2014/main" id="{A68E29D3-892B-4EE2-B4FA-7A835B0042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14" y="492573"/>
            <a:ext cx="5737361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4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4FB369-96CE-44F3-A712-25823735A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0"/>
            <a:ext cx="6096000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C7150D-98EF-4436-8258-3C345C17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76" y="964692"/>
            <a:ext cx="7761248" cy="1188720"/>
          </a:xfrm>
          <a:noFill/>
        </p:spPr>
        <p:txBody>
          <a:bodyPr>
            <a:normAutofit/>
          </a:bodyPr>
          <a:lstStyle/>
          <a:p>
            <a:pPr algn="ctr"/>
            <a:r>
              <a:rPr lang="nl-NL" sz="4000"/>
              <a:t>Vertering in de maag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712767-7AA9-42C1-99D5-8A2A51292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600" y="2638044"/>
            <a:ext cx="5130800" cy="3101983"/>
          </a:xfrm>
        </p:spPr>
        <p:txBody>
          <a:bodyPr>
            <a:normAutofit/>
          </a:bodyPr>
          <a:lstStyle/>
          <a:p>
            <a:r>
              <a:rPr lang="nl-NL" sz="2000" dirty="0"/>
              <a:t>Pepsine is een actieve vorm van het enzym pepsinogeen</a:t>
            </a:r>
            <a:br>
              <a:rPr lang="nl-NL" sz="2000" dirty="0"/>
            </a:br>
            <a:r>
              <a:rPr lang="nl-NL" sz="2000" dirty="0"/>
              <a:t>Wanneer pepsinogeen in contact komt met zoutzuur (</a:t>
            </a:r>
            <a:r>
              <a:rPr lang="nl-NL" sz="2000" dirty="0" err="1"/>
              <a:t>HCl</a:t>
            </a:r>
            <a:r>
              <a:rPr lang="nl-NL" sz="2000" dirty="0"/>
              <a:t>) wordt het Pepsine. </a:t>
            </a:r>
            <a:br>
              <a:rPr lang="nl-NL" sz="2000" dirty="0"/>
            </a:br>
            <a:endParaRPr lang="nl-NL" sz="2000" dirty="0"/>
          </a:p>
          <a:p>
            <a:r>
              <a:rPr lang="nl-NL" sz="2000" dirty="0"/>
              <a:t>Splitsen eiwitmoleculen </a:t>
            </a:r>
          </a:p>
          <a:p>
            <a:r>
              <a:rPr lang="nl-NL" sz="2000" dirty="0"/>
              <a:t>Gesplist eiwitmolecuul = aminozuur</a:t>
            </a:r>
          </a:p>
          <a:p>
            <a:endParaRPr lang="nl-NL" sz="2000" dirty="0"/>
          </a:p>
          <a:p>
            <a:r>
              <a:rPr lang="nl-NL" sz="2000" dirty="0"/>
              <a:t>De maag doet niks met vloeistoffen</a:t>
            </a:r>
          </a:p>
        </p:txBody>
      </p:sp>
    </p:spTree>
    <p:extLst>
      <p:ext uri="{BB962C8B-B14F-4D97-AF65-F5344CB8AC3E}">
        <p14:creationId xmlns:p14="http://schemas.microsoft.com/office/powerpoint/2010/main" val="3611317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75E70A-5777-4DC7-B7C9-719E1F1C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Opname door de darmen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0856419-5D3F-4A77-8905-CC3307E69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83638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698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18B7F5-7F53-48B2-BD81-35CD9ACE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nl-NL" sz="4000"/>
              <a:t>De maag heeft honger!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65CC6E-5EF4-4FDD-8D41-60319AF9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r>
              <a:rPr lang="nl-NL" sz="2000"/>
              <a:t>Verlengde merg in de hersenen </a:t>
            </a:r>
          </a:p>
          <a:p>
            <a:r>
              <a:rPr lang="nl-NL" sz="2000"/>
              <a:t>Start signaal voor verteren</a:t>
            </a:r>
          </a:p>
          <a:p>
            <a:endParaRPr lang="nl-NL" sz="2000"/>
          </a:p>
          <a:p>
            <a:r>
              <a:rPr lang="nl-NL" sz="2000"/>
              <a:t>Receptoren (Chemo en pressor) </a:t>
            </a:r>
          </a:p>
          <a:p>
            <a:r>
              <a:rPr lang="nl-NL" sz="2000"/>
              <a:t>Activatie van receptoren zorgt voor:</a:t>
            </a:r>
            <a:br>
              <a:rPr lang="nl-NL" sz="2000"/>
            </a:br>
            <a:r>
              <a:rPr lang="nl-NL" sz="2000"/>
              <a:t>- Zoutzuur en pepsine productie</a:t>
            </a:r>
            <a:br>
              <a:rPr lang="nl-NL" sz="2000"/>
            </a:br>
            <a:br>
              <a:rPr lang="nl-NL" sz="2000"/>
            </a:br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4156881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Breedbeeld</PresentationFormat>
  <Paragraphs>61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Kantoorthema</vt:lpstr>
      <vt:lpstr>Spijsvertering</vt:lpstr>
      <vt:lpstr>Terugblik</vt:lpstr>
      <vt:lpstr>Taken spijsverteringsstelsel</vt:lpstr>
      <vt:lpstr>Wat is de functie van</vt:lpstr>
      <vt:lpstr>Vertering van voedsel</vt:lpstr>
      <vt:lpstr>Slokdarm</vt:lpstr>
      <vt:lpstr>Vertering in de maag</vt:lpstr>
      <vt:lpstr>Opname door de darmen</vt:lpstr>
      <vt:lpstr>De maag heeft honger!</vt:lpstr>
      <vt:lpstr>De maaguitgang</vt:lpstr>
      <vt:lpstr>De vier lagen van de darmwand</vt:lpstr>
      <vt:lpstr>Onder het darmslijmvlies</vt:lpstr>
      <vt:lpstr>De dunne darm ‘resorbeerd’</vt:lpstr>
      <vt:lpstr>Niet verkleinde voedingsstoffen</vt:lpstr>
      <vt:lpstr>De volgend keer:</vt:lpstr>
      <vt:lpstr>Maagdarm kanaal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Spijsvertering</dc:title>
  <dc:creator>Alishia Koppenaal-Gasper</dc:creator>
  <cp:lastModifiedBy>Alishia Koppenaal-Gasper</cp:lastModifiedBy>
  <cp:revision>1</cp:revision>
  <dcterms:created xsi:type="dcterms:W3CDTF">2019-02-17T14:34:31Z</dcterms:created>
  <dcterms:modified xsi:type="dcterms:W3CDTF">2019-02-17T14:34:52Z</dcterms:modified>
</cp:coreProperties>
</file>